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51"/>
  </p:notesMasterIdLst>
  <p:handoutMasterIdLst>
    <p:handoutMasterId r:id="rId52"/>
  </p:handoutMasterIdLst>
  <p:sldIdLst>
    <p:sldId id="274" r:id="rId3"/>
    <p:sldId id="475" r:id="rId4"/>
    <p:sldId id="399" r:id="rId5"/>
    <p:sldId id="353" r:id="rId6"/>
    <p:sldId id="529" r:id="rId7"/>
    <p:sldId id="530" r:id="rId8"/>
    <p:sldId id="492" r:id="rId9"/>
    <p:sldId id="493" r:id="rId10"/>
    <p:sldId id="531" r:id="rId11"/>
    <p:sldId id="532" r:id="rId12"/>
    <p:sldId id="533" r:id="rId13"/>
    <p:sldId id="576" r:id="rId14"/>
    <p:sldId id="498" r:id="rId15"/>
    <p:sldId id="536" r:id="rId16"/>
    <p:sldId id="572" r:id="rId17"/>
    <p:sldId id="538" r:id="rId18"/>
    <p:sldId id="539" r:id="rId19"/>
    <p:sldId id="540" r:id="rId20"/>
    <p:sldId id="564" r:id="rId21"/>
    <p:sldId id="541" r:id="rId22"/>
    <p:sldId id="542" r:id="rId23"/>
    <p:sldId id="573" r:id="rId24"/>
    <p:sldId id="549" r:id="rId25"/>
    <p:sldId id="567" r:id="rId26"/>
    <p:sldId id="566" r:id="rId27"/>
    <p:sldId id="550" r:id="rId28"/>
    <p:sldId id="544" r:id="rId29"/>
    <p:sldId id="548" r:id="rId30"/>
    <p:sldId id="546" r:id="rId31"/>
    <p:sldId id="551" r:id="rId32"/>
    <p:sldId id="560" r:id="rId33"/>
    <p:sldId id="571" r:id="rId34"/>
    <p:sldId id="574" r:id="rId35"/>
    <p:sldId id="568" r:id="rId36"/>
    <p:sldId id="570" r:id="rId37"/>
    <p:sldId id="545" r:id="rId38"/>
    <p:sldId id="554" r:id="rId39"/>
    <p:sldId id="556" r:id="rId40"/>
    <p:sldId id="557" r:id="rId41"/>
    <p:sldId id="559" r:id="rId42"/>
    <p:sldId id="547" r:id="rId43"/>
    <p:sldId id="561" r:id="rId44"/>
    <p:sldId id="562" r:id="rId45"/>
    <p:sldId id="563" r:id="rId46"/>
    <p:sldId id="349" r:id="rId47"/>
    <p:sldId id="577" r:id="rId48"/>
    <p:sldId id="578" r:id="rId49"/>
    <p:sldId id="579" r:id="rId5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475"/>
            <p14:sldId id="399"/>
          </p14:sldIdLst>
        </p14:section>
        <p14:section name="Responsive Design" id="{BC4A3995-4CED-4320-A673-95328C9C809D}">
          <p14:sldIdLst>
            <p14:sldId id="353"/>
          </p14:sldIdLst>
        </p14:section>
        <p14:section name="Mobile First Concept" id="{A0D5FDD3-E304-4821-84B6-16D891ADEFDF}">
          <p14:sldIdLst>
            <p14:sldId id="529"/>
          </p14:sldIdLst>
        </p14:section>
        <p14:section name="Desktop First Concept" id="{8EDAC609-D3AC-444F-8FDC-FDBBDE27E7E2}">
          <p14:sldIdLst>
            <p14:sldId id="530"/>
          </p14:sldIdLst>
        </p14:section>
        <p14:section name="Media Queries" id="{A6A7EE84-4889-4E2F-B4D4-C01583BD3FE9}">
          <p14:sldIdLst>
            <p14:sldId id="492"/>
            <p14:sldId id="493"/>
            <p14:sldId id="531"/>
            <p14:sldId id="532"/>
            <p14:sldId id="533"/>
            <p14:sldId id="576"/>
          </p14:sldIdLst>
        </p14:section>
        <p14:section name="Flex Layout" id="{17E8888F-5016-4C23-BF74-F2BB096F18E1}">
          <p14:sldIdLst>
            <p14:sldId id="498"/>
            <p14:sldId id="536"/>
            <p14:sldId id="572"/>
            <p14:sldId id="538"/>
            <p14:sldId id="539"/>
            <p14:sldId id="540"/>
            <p14:sldId id="564"/>
            <p14:sldId id="541"/>
            <p14:sldId id="542"/>
            <p14:sldId id="573"/>
            <p14:sldId id="549"/>
            <p14:sldId id="567"/>
            <p14:sldId id="566"/>
            <p14:sldId id="550"/>
          </p14:sldIdLst>
        </p14:section>
        <p14:section name="Flexible Images" id="{3B8FF510-1DFF-420F-9B6F-FCA6114164BC}">
          <p14:sldIdLst>
            <p14:sldId id="544"/>
            <p14:sldId id="548"/>
          </p14:sldIdLst>
        </p14:section>
        <p14:section name="Flexible Fonts" id="{164C2D2E-CBDA-42F1-8BEF-4FE03361855B}">
          <p14:sldIdLst>
            <p14:sldId id="546"/>
            <p14:sldId id="551"/>
          </p14:sldIdLst>
        </p14:section>
        <p14:section name="Flexible Forms" id="{91DBFF84-79AC-443A-95BA-B00F1DDA4268}">
          <p14:sldIdLst>
            <p14:sldId id="560"/>
            <p14:sldId id="571"/>
            <p14:sldId id="574"/>
            <p14:sldId id="568"/>
            <p14:sldId id="570"/>
          </p14:sldIdLst>
        </p14:section>
        <p14:section name="Flexible Tables" id="{B380C4C0-6327-4D6C-8E77-88200EE67E0A}">
          <p14:sldIdLst>
            <p14:sldId id="545"/>
            <p14:sldId id="554"/>
            <p14:sldId id="556"/>
            <p14:sldId id="557"/>
            <p14:sldId id="559"/>
          </p14:sldIdLst>
        </p14:section>
        <p14:section name="Flexible Navigation Menus" id="{1E20448B-30F1-499B-942F-A5BFF567F3D6}">
          <p14:sldIdLst>
            <p14:sldId id="547"/>
            <p14:sldId id="561"/>
            <p14:sldId id="562"/>
          </p14:sldIdLst>
        </p14:section>
        <p14:section name="ViewPort" id="{361C0F5F-D291-416D-AD3F-EE79D3703565}">
          <p14:sldIdLst>
            <p14:sldId id="563"/>
          </p14:sldIdLst>
        </p14:section>
        <p14:section name="Conclusion" id="{10E03AB1-9AA8-4E86-9A64-D741901E50A2}">
          <p14:sldIdLst>
            <p14:sldId id="349"/>
            <p14:sldId id="577"/>
            <p14:sldId id="578"/>
            <p14:sldId id="5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3CD60"/>
    <a:srgbClr val="FDFFFF"/>
    <a:srgbClr val="FFF0D9"/>
    <a:srgbClr val="FFA72A"/>
    <a:srgbClr val="F0F5FA"/>
    <a:srgbClr val="1A8AFA"/>
    <a:srgbClr val="0097CC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60" autoAdjust="0"/>
    <p:restoredTop sz="91001" autoAdjust="0"/>
  </p:normalViewPr>
  <p:slideViewPr>
    <p:cSldViewPr>
      <p:cViewPr varScale="1">
        <p:scale>
          <a:sx n="85" d="100"/>
          <a:sy n="85" d="100"/>
        </p:scale>
        <p:origin x="547" y="43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6/17/2017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6/17/2017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381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984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916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6/17/2017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06704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ss-tricks.com/snippets/css/a-guide-to-flexbox/#flexbox-examples" TargetMode="Externa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59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web-fundamentals-html5" TargetMode="External"/><Relationship Id="rId7" Type="http://schemas.openxmlformats.org/officeDocument/2006/relationships/image" Target="../media/image56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58.png"/><Relationship Id="rId5" Type="http://schemas.openxmlformats.org/officeDocument/2006/relationships/image" Target="../media/image55.png"/><Relationship Id="rId15" Type="http://schemas.openxmlformats.org/officeDocument/2006/relationships/image" Target="../media/image60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62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57.png"/><Relationship Id="rId14" Type="http://schemas.openxmlformats.org/officeDocument/2006/relationships/hyperlink" Target="http://www.telenor.bg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hyperlink" Target="https://softuni.org/" TargetMode="External"/><Relationship Id="rId3" Type="http://schemas.openxmlformats.org/officeDocument/2006/relationships/hyperlink" Target="https://softuni.bg/" TargetMode="External"/><Relationship Id="rId7" Type="http://schemas.openxmlformats.org/officeDocument/2006/relationships/image" Target="../media/image63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oftuni.bg/forum" TargetMode="External"/><Relationship Id="rId11" Type="http://schemas.openxmlformats.org/officeDocument/2006/relationships/hyperlink" Target="http://softuni.bg/" TargetMode="External"/><Relationship Id="rId5" Type="http://schemas.openxmlformats.org/officeDocument/2006/relationships/hyperlink" Target="https://facebook.com/SoftwareUniversity" TargetMode="External"/><Relationship Id="rId10" Type="http://schemas.openxmlformats.org/officeDocument/2006/relationships/image" Target="../media/image65.png"/><Relationship Id="rId4" Type="http://schemas.openxmlformats.org/officeDocument/2006/relationships/hyperlink" Target="https://www.softuni.org/" TargetMode="External"/><Relationship Id="rId9" Type="http://schemas.openxmlformats.org/officeDocument/2006/relationships/image" Target="../media/image64.png"/><Relationship Id="rId1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113417" y="489936"/>
            <a:ext cx="8543595" cy="1274511"/>
          </a:xfrm>
        </p:spPr>
        <p:txBody>
          <a:bodyPr anchor="ctr" anchorCtr="0"/>
          <a:lstStyle/>
          <a:p>
            <a:r>
              <a:rPr lang="en-US" dirty="0"/>
              <a:t>Responsive Design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641061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982223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60891" y="3932797"/>
            <a:ext cx="2133598" cy="2341486"/>
          </a:xfrm>
          <a:prstGeom prst="rect">
            <a:avLst/>
          </a:prstGeom>
        </p:spPr>
      </p:pic>
      <p:pic>
        <p:nvPicPr>
          <p:cNvPr id="17" name="Picture 16" descr="http://softuni.org" title="Software University Foundation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3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76962" y="4686324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66571" y="5154104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5" name="Subtitle 5"/>
          <p:cNvSpPr>
            <a:spLocks noGrp="1"/>
          </p:cNvSpPr>
          <p:nvPr>
            <p:ph type="subTitle" idx="1"/>
          </p:nvPr>
        </p:nvSpPr>
        <p:spPr>
          <a:xfrm>
            <a:off x="3113417" y="1797444"/>
            <a:ext cx="8543595" cy="717156"/>
          </a:xfrm>
        </p:spPr>
        <p:txBody>
          <a:bodyPr anchor="ctr" anchorCtr="0">
            <a:normAutofit/>
          </a:bodyPr>
          <a:lstStyle/>
          <a:p>
            <a:r>
              <a:rPr lang="en-US" sz="3800" dirty="0"/>
              <a:t>Sites that Adapt to</a:t>
            </a:r>
            <a:r>
              <a:rPr lang="bg-BG" sz="3800" dirty="0"/>
              <a:t> </a:t>
            </a:r>
            <a:r>
              <a:rPr lang="en-US" sz="3800" dirty="0"/>
              <a:t>Different Devices</a:t>
            </a:r>
            <a:endParaRPr lang="en-US" sz="3800" noProof="1"/>
          </a:p>
        </p:txBody>
      </p:sp>
      <p:pic>
        <p:nvPicPr>
          <p:cNvPr id="1030" name="Picture 6" descr="Свързано изображение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869" y="2895600"/>
            <a:ext cx="5586009" cy="358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 rot="854879">
            <a:off x="4518323" y="3721187"/>
            <a:ext cx="2126745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Responsive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Web Sites</a:t>
            </a: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Queries: Width &lt; 960px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08012" y="1371600"/>
            <a:ext cx="10894674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screen and (max-width: 960px)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.box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width: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calc(50% - 10px)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border: 1px solid #1907ff;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#a97c36;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height: 80px;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412" y="3276600"/>
            <a:ext cx="5552839" cy="312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2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Queries: Width &lt; 480px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34136" y="1489770"/>
            <a:ext cx="10894674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screen and (max-width: 480px)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.box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block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100%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#fff60e;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#1907ff;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812" y="2057400"/>
            <a:ext cx="4078480" cy="448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9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206644"/>
            <a:ext cx="11804822" cy="55148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Width ≥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1024px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Desktops / laptops</a:t>
            </a:r>
          </a:p>
          <a:p>
            <a:pPr lvl="1">
              <a:lnSpc>
                <a:spcPct val="100000"/>
              </a:lnSpc>
            </a:pP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640px</a:t>
            </a:r>
            <a:r>
              <a:rPr lang="en-US" dirty="0"/>
              <a:t> ≤ width &lt;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1023px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Tablets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Width &lt;</a:t>
            </a:r>
            <a:r>
              <a:rPr lang="bg-BG" dirty="0"/>
              <a:t> 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640px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Smartphone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Resolutions to Consider</a:t>
            </a:r>
          </a:p>
        </p:txBody>
      </p:sp>
      <p:pic>
        <p:nvPicPr>
          <p:cNvPr id="1028" name="Picture 4" descr="Свързано изображени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446" y="4778045"/>
            <a:ext cx="1622755" cy="162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432743" y="2888904"/>
            <a:ext cx="1320163" cy="16763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133" y="1131284"/>
            <a:ext cx="1931380" cy="1535716"/>
          </a:xfrm>
          <a:prstGeom prst="rect">
            <a:avLst/>
          </a:prstGeom>
        </p:spPr>
      </p:pic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7506652" y="1282005"/>
            <a:ext cx="40386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Normal CSS for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    desktops / laptops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…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7506652" y="3110805"/>
            <a:ext cx="40386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screen and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(max-width: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1024px)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…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7506652" y="4939605"/>
            <a:ext cx="40386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screen and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(max-width: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640px)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…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17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2812" y="5635616"/>
            <a:ext cx="10363200" cy="820600"/>
          </a:xfrm>
        </p:spPr>
        <p:txBody>
          <a:bodyPr/>
          <a:lstStyle/>
          <a:p>
            <a:r>
              <a:rPr lang="en-US" dirty="0"/>
              <a:t>Flexbox: Flexible Layout in CSS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82047" y="1179944"/>
            <a:ext cx="9624731" cy="4208600"/>
            <a:chOff x="1282047" y="1143000"/>
            <a:chExt cx="9624731" cy="42086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2047" y="1143000"/>
              <a:ext cx="9624731" cy="4208600"/>
            </a:xfrm>
            <a:prstGeom prst="roundRect">
              <a:avLst>
                <a:gd name="adj" fmla="val 1720"/>
              </a:avLst>
            </a:prstGeom>
          </p:spPr>
        </p:pic>
        <p:sp>
          <p:nvSpPr>
            <p:cNvPr id="2" name="TextBox 1"/>
            <p:cNvSpPr txBox="1"/>
            <p:nvPr/>
          </p:nvSpPr>
          <p:spPr>
            <a:xfrm rot="21319998">
              <a:off x="6153801" y="4510642"/>
              <a:ext cx="22050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display: flex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615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 Container Properties: Flex</a:t>
            </a:r>
            <a:endParaRPr lang="en-GB" dirty="0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762511" y="1151121"/>
            <a:ext cx="1068206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class="flex-container"&gt;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62511" y="4737318"/>
            <a:ext cx="5348061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.flex-container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 flex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2px solid black;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491573" y="4736492"/>
            <a:ext cx="4952999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margin-right: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#ff882e; }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472" y="3296799"/>
            <a:ext cx="6934200" cy="1503801"/>
          </a:xfrm>
          <a:prstGeom prst="roundRect">
            <a:avLst>
              <a:gd name="adj" fmla="val 1901"/>
            </a:avLst>
          </a:prstGeom>
        </p:spPr>
      </p:pic>
      <p:sp>
        <p:nvSpPr>
          <p:cNvPr id="3" name="Rectangle 2"/>
          <p:cNvSpPr/>
          <p:nvPr/>
        </p:nvSpPr>
        <p:spPr>
          <a:xfrm>
            <a:off x="1157572" y="5227178"/>
            <a:ext cx="2879440" cy="42424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1782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 Container Properties: Inline Flex</a:t>
            </a:r>
            <a:endParaRPr lang="en-GB" dirty="0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762511" y="1151121"/>
            <a:ext cx="1068206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class="flex-container"&gt;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762511" y="4876800"/>
            <a:ext cx="5348061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.flex-container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 inline-flex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2px solid black;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6491573" y="4876800"/>
            <a:ext cx="4952999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margin-right: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#ff882e; }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113704" y="5348790"/>
            <a:ext cx="4371108" cy="46365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987" y="3314700"/>
            <a:ext cx="7667625" cy="1638300"/>
          </a:xfrm>
          <a:prstGeom prst="roundRect">
            <a:avLst>
              <a:gd name="adj" fmla="val 1901"/>
            </a:avLst>
          </a:prstGeom>
        </p:spPr>
      </p:pic>
    </p:spTree>
    <p:extLst>
      <p:ext uri="{BB962C8B-B14F-4D97-AF65-F5344CB8AC3E}">
        <p14:creationId xmlns:p14="http://schemas.microsoft.com/office/powerpoint/2010/main" val="2587382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Flex Container Properties</a:t>
            </a:r>
            <a:r>
              <a:rPr lang="en-US"/>
              <a:t>: Flex Direction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094" y="1558580"/>
            <a:ext cx="8998236" cy="2327620"/>
          </a:xfrm>
          <a:prstGeom prst="rect">
            <a:avLst/>
          </a:prstGeom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595633" y="4538990"/>
            <a:ext cx="450817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flex-direction: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5484812" y="4533291"/>
            <a:ext cx="60816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flex-direction: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row-reverse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595633" y="5420380"/>
            <a:ext cx="450817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flex-direction: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column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5484812" y="5420380"/>
            <a:ext cx="60816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flex-direction: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column-reverse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98612" y="1955599"/>
            <a:ext cx="2296823" cy="16002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Rectangle 15"/>
          <p:cNvSpPr/>
          <p:nvPr/>
        </p:nvSpPr>
        <p:spPr>
          <a:xfrm>
            <a:off x="4373344" y="1955599"/>
            <a:ext cx="2296823" cy="16002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Rectangle 16"/>
          <p:cNvSpPr/>
          <p:nvPr/>
        </p:nvSpPr>
        <p:spPr>
          <a:xfrm>
            <a:off x="7129604" y="1706215"/>
            <a:ext cx="1555608" cy="21336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Rectangle 19"/>
          <p:cNvSpPr/>
          <p:nvPr/>
        </p:nvSpPr>
        <p:spPr>
          <a:xfrm>
            <a:off x="8913812" y="1706215"/>
            <a:ext cx="1518296" cy="21336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951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 animBg="1"/>
      <p:bldP spid="15" grpId="0" animBg="1"/>
      <p:bldP spid="10" grpId="0" animBg="1"/>
      <p:bldP spid="16" grpId="0" animBg="1"/>
      <p:bldP spid="17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 Container Properties: Flex Wrap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93616" y="3831610"/>
            <a:ext cx="6262796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.flex-container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flex-wrap: wrap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200px;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black;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93616" y="1254431"/>
            <a:ext cx="7405796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class="flex-container"&gt;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class="flex-item"&gt;First&lt;/div&gt;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class="flex-item"&gt;Second&lt;/div&gt;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class="flex-item"&gt;Last Box&lt;/div&gt;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161212" y="4231719"/>
            <a:ext cx="4419600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#ff882e;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ectangle 9"/>
          <p:cNvSpPr/>
          <p:nvPr/>
        </p:nvSpPr>
        <p:spPr>
          <a:xfrm>
            <a:off x="975358" y="4650093"/>
            <a:ext cx="3061654" cy="46365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512" y="1254431"/>
            <a:ext cx="3162300" cy="2714625"/>
          </a:xfrm>
          <a:prstGeom prst="rect">
            <a:avLst/>
          </a:prstGeom>
        </p:spPr>
      </p:pic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4183512" y="3248892"/>
            <a:ext cx="2882450" cy="1372501"/>
          </a:xfrm>
          <a:prstGeom prst="wedgeRoundRectCallout">
            <a:avLst>
              <a:gd name="adj1" fmla="val -69565"/>
              <a:gd name="adj2" fmla="val 568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flex-wrap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: </a:t>
            </a:r>
          </a:p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no-wrap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/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wrap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/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wrap-reverse</a:t>
            </a:r>
            <a:endParaRPr lang="en-US" sz="26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90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Flex Container Properties: Justify Content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93616" y="4038600"/>
            <a:ext cx="6338996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.flex-container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justify-content: center;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black;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93616" y="2170868"/>
            <a:ext cx="10972796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class="flex-container"&gt;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 1&lt;/div&gt;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 2&lt;/div&gt;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 3&lt;/div&gt;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161212" y="4238654"/>
            <a:ext cx="4405200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#ff882e;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52068" y="4861761"/>
            <a:ext cx="4532744" cy="46365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12" y="943220"/>
            <a:ext cx="9032361" cy="1165831"/>
          </a:xfrm>
          <a:prstGeom prst="rect">
            <a:avLst/>
          </a:prstGeom>
        </p:spPr>
      </p:pic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4418012" y="3836789"/>
            <a:ext cx="2272261" cy="946727"/>
          </a:xfrm>
          <a:prstGeom prst="wedgeRoundRectCallout">
            <a:avLst>
              <a:gd name="adj1" fmla="val -64101"/>
              <a:gd name="adj2" fmla="val 628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Align along the main axis</a:t>
            </a:r>
          </a:p>
        </p:txBody>
      </p:sp>
    </p:spTree>
    <p:extLst>
      <p:ext uri="{BB962C8B-B14F-4D97-AF65-F5344CB8AC3E}">
        <p14:creationId xmlns:p14="http://schemas.microsoft.com/office/powerpoint/2010/main" val="236029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1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 Container Properties</a:t>
            </a:r>
            <a:r>
              <a:rPr lang="en-US"/>
              <a:t>: Align Items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83005" y="3831610"/>
            <a:ext cx="6421734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.flex-container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align-items: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flex-direction: column;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black;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10px; }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83005" y="1381342"/>
            <a:ext cx="11040499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class="flex-container"&gt;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Item&lt;/div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912812" y="4690645"/>
            <a:ext cx="3810000" cy="38745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812" y="1467177"/>
            <a:ext cx="3286280" cy="1921210"/>
          </a:xfrm>
          <a:prstGeom prst="rect">
            <a:avLst/>
          </a:prstGeom>
        </p:spPr>
      </p:pic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4490139" y="3615794"/>
            <a:ext cx="2272261" cy="946727"/>
          </a:xfrm>
          <a:prstGeom prst="wedgeRoundRectCallout">
            <a:avLst>
              <a:gd name="adj1" fmla="val -60353"/>
              <a:gd name="adj2" fmla="val 5528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Align along the cross axis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218304" y="4031664"/>
            <a:ext cx="4405200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#ff882e;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0868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Mobile First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Desktop First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Media Queries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Flex Layout (Flexbox)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Flexible Images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Flexible Fonts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Flexible Forms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Flexible Tables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Flexible Navigation Menus</a:t>
            </a:r>
          </a:p>
        </p:txBody>
      </p:sp>
      <p:sp>
        <p:nvSpPr>
          <p:cNvPr id="107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064" y="3843293"/>
            <a:ext cx="2076748" cy="26778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059" y="509154"/>
            <a:ext cx="2209800" cy="1243446"/>
          </a:xfrm>
          <a:prstGeom prst="roundRect">
            <a:avLst>
              <a:gd name="adj" fmla="val 8241"/>
            </a:avLst>
          </a:prstGeom>
        </p:spPr>
      </p:pic>
      <p:pic>
        <p:nvPicPr>
          <p:cNvPr id="8" name="Picture 2" descr="Резултат с изображение за desktop first imag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938" y="506906"/>
            <a:ext cx="2769552" cy="1245694"/>
          </a:xfrm>
          <a:prstGeom prst="roundRect">
            <a:avLst>
              <a:gd name="adj" fmla="val 9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8306" y="2246051"/>
            <a:ext cx="3224906" cy="1410153"/>
          </a:xfrm>
          <a:prstGeom prst="roundRect">
            <a:avLst>
              <a:gd name="adj" fmla="val 6228"/>
            </a:avLst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0827" y="4254975"/>
            <a:ext cx="6225585" cy="908068"/>
          </a:xfrm>
          <a:prstGeom prst="roundRect">
            <a:avLst>
              <a:gd name="adj" fmla="val 3062"/>
            </a:avLst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4469" y="4038600"/>
            <a:ext cx="2065143" cy="2248887"/>
          </a:xfrm>
          <a:prstGeom prst="roundRect">
            <a:avLst>
              <a:gd name="adj" fmla="val 87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2811" y="2022083"/>
            <a:ext cx="3893629" cy="1824266"/>
          </a:xfrm>
          <a:prstGeom prst="roundRect">
            <a:avLst>
              <a:gd name="adj" fmla="val 4658"/>
            </a:avLst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3412" y="5303734"/>
            <a:ext cx="1596118" cy="98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5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Children Flexbox Properties: Order</a:t>
            </a:r>
            <a:endParaRPr lang="en-GB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13340" y="3294884"/>
            <a:ext cx="5838418" cy="32932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.flex-container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black;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#ff882e; 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513340" y="990600"/>
            <a:ext cx="11172547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class="flex-container"&gt;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 flex-item01"&gt;Flex Item 1&lt;/div&gt;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 flex-item02"&gt;Flex Item 2&lt;/div&gt;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 flex-item03"&gt;Flex Item 3&lt;/div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div&gt;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518687" y="3294884"/>
            <a:ext cx="5167200" cy="8925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.flex-item01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order: 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.flex-item02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order: 3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212" y="4495800"/>
            <a:ext cx="6429675" cy="1860947"/>
          </a:xfrm>
          <a:prstGeom prst="rect">
            <a:avLst/>
          </a:prstGeom>
        </p:spPr>
      </p:pic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218895" y="4872437"/>
            <a:ext cx="1528073" cy="499006"/>
          </a:xfrm>
          <a:prstGeom prst="wedgeRoundRectCallout">
            <a:avLst>
              <a:gd name="adj1" fmla="val 63437"/>
              <a:gd name="adj2" fmla="val 628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order: 0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377909" y="4872437"/>
            <a:ext cx="1528073" cy="499006"/>
          </a:xfrm>
          <a:prstGeom prst="wedgeRoundRectCallout">
            <a:avLst>
              <a:gd name="adj1" fmla="val 63437"/>
              <a:gd name="adj2" fmla="val 628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order: 2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8536922" y="4872437"/>
            <a:ext cx="1528073" cy="499006"/>
          </a:xfrm>
          <a:prstGeom prst="wedgeRoundRectCallout">
            <a:avLst>
              <a:gd name="adj1" fmla="val 63437"/>
              <a:gd name="adj2" fmla="val 628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order: 3</a:t>
            </a:r>
          </a:p>
        </p:txBody>
      </p:sp>
    </p:spTree>
    <p:extLst>
      <p:ext uri="{BB962C8B-B14F-4D97-AF65-F5344CB8AC3E}">
        <p14:creationId xmlns:p14="http://schemas.microsoft.com/office/powerpoint/2010/main" val="10168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Children </a:t>
            </a:r>
            <a:r>
              <a:rPr lang="en-US"/>
              <a:t>Properties: Grow and Shrink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0871" y="2938631"/>
            <a:ext cx="4938547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.flex-container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black;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50871" y="1097491"/>
            <a:ext cx="11263147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class="flex-container"&gt;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 flex-item01"&gt;Flex Item 1&lt;/div&gt;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 flex-item02"&gt;Flex Item 2&lt;/div&gt;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 flex-item03"&gt;Flex Item 3&lt;/div&gt;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412" y="3163974"/>
            <a:ext cx="6000606" cy="1242084"/>
          </a:xfrm>
          <a:prstGeom prst="rect">
            <a:avLst/>
          </a:prstGeom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50870" y="4765757"/>
            <a:ext cx="4938548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#ff882e; 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2703" y="4765756"/>
            <a:ext cx="2888181" cy="1692771"/>
          </a:xfrm>
          <a:prstGeom prst="rect">
            <a:avLst/>
          </a:prstGeom>
        </p:spPr>
      </p:pic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590188" y="4965811"/>
            <a:ext cx="3021745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.flex-item01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flex-grow: 1;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4" name="Arrow: Down 13"/>
          <p:cNvSpPr/>
          <p:nvPr/>
        </p:nvSpPr>
        <p:spPr>
          <a:xfrm>
            <a:off x="10090083" y="4462473"/>
            <a:ext cx="333419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44661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Children </a:t>
            </a:r>
            <a:r>
              <a:rPr lang="en-US"/>
              <a:t>Properties: Grow and Shrink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0871" y="2938631"/>
            <a:ext cx="4881541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.flex-container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solid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black;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50871" y="1097491"/>
            <a:ext cx="11263147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class="flex-container"&gt;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 flex-item01"&gt;Flex Item 1&lt;/div&gt;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 flex-item02"&gt;Flex Item 2&lt;/div&gt;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 flex-item03"&gt;Flex Item 3&lt;/div&gt;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50870" y="4765757"/>
            <a:ext cx="4881542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#ff882e; 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637213" y="5011978"/>
            <a:ext cx="6076805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.flex-item01 {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flex-grow: 20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.flex-item02 {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flex-grow: 80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.flex-item03 {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flex-grow: 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213" y="3470360"/>
            <a:ext cx="6076806" cy="1157813"/>
          </a:xfrm>
          <a:prstGeom prst="rect">
            <a:avLst/>
          </a:prstGeom>
        </p:spPr>
      </p:pic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2939027" y="4288929"/>
            <a:ext cx="2545786" cy="953656"/>
          </a:xfrm>
          <a:prstGeom prst="wedgeRoundRectCallout">
            <a:avLst>
              <a:gd name="adj1" fmla="val 68284"/>
              <a:gd name="adj2" fmla="val -4286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Take 20% of the spare space</a:t>
            </a: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8380412" y="3000818"/>
            <a:ext cx="2545786" cy="953656"/>
          </a:xfrm>
          <a:prstGeom prst="wedgeRoundRectCallout">
            <a:avLst>
              <a:gd name="adj1" fmla="val -64142"/>
              <a:gd name="adj2" fmla="val 6076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Take 80% of the spare space</a:t>
            </a:r>
          </a:p>
        </p:txBody>
      </p:sp>
    </p:spTree>
    <p:extLst>
      <p:ext uri="{BB962C8B-B14F-4D97-AF65-F5344CB8AC3E}">
        <p14:creationId xmlns:p14="http://schemas.microsoft.com/office/powerpoint/2010/main" val="97845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2" grpId="0" animBg="1"/>
      <p:bldP spid="13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You are given the</a:t>
            </a:r>
            <a:br>
              <a:rPr lang="en-US" dirty="0"/>
            </a:br>
            <a:r>
              <a:rPr lang="en-US" dirty="0"/>
              <a:t>HTML file for a</a:t>
            </a:r>
            <a:br>
              <a:rPr lang="en-US" dirty="0"/>
            </a:br>
            <a:r>
              <a:rPr lang="en-US" dirty="0"/>
              <a:t>Web site</a:t>
            </a:r>
            <a:endParaRPr lang="en-GB" dirty="0"/>
          </a:p>
          <a:p>
            <a:r>
              <a:rPr lang="en-US" dirty="0"/>
              <a:t>Write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media queries</a:t>
            </a:r>
          </a:p>
          <a:p>
            <a:pPr lvl="1"/>
            <a:r>
              <a:rPr lang="en-US" dirty="0"/>
              <a:t>at 800px</a:t>
            </a:r>
          </a:p>
          <a:p>
            <a:pPr lvl="1"/>
            <a:r>
              <a:rPr lang="en-US" dirty="0"/>
              <a:t>at 600px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FlexBox Order</a:t>
            </a:r>
            <a:endParaRPr lang="en-GB" dirty="0"/>
          </a:p>
        </p:txBody>
      </p:sp>
      <p:sp>
        <p:nvSpPr>
          <p:cNvPr id="8" name="Arrow: Down 7"/>
          <p:cNvSpPr/>
          <p:nvPr/>
        </p:nvSpPr>
        <p:spPr>
          <a:xfrm>
            <a:off x="5136615" y="3671294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Arrow: Down 8"/>
          <p:cNvSpPr/>
          <p:nvPr/>
        </p:nvSpPr>
        <p:spPr>
          <a:xfrm>
            <a:off x="9735487" y="3671294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13" name="Group 12"/>
          <p:cNvGrpSpPr/>
          <p:nvPr/>
        </p:nvGrpSpPr>
        <p:grpSpPr>
          <a:xfrm>
            <a:off x="4063279" y="1252492"/>
            <a:ext cx="7569609" cy="2245713"/>
            <a:chOff x="4024750" y="1354159"/>
            <a:chExt cx="7569609" cy="224571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24750" y="1354159"/>
              <a:ext cx="7569609" cy="22098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9595140" y="3138207"/>
              <a:ext cx="19856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width ≥ 800px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219086" y="4229225"/>
            <a:ext cx="3425615" cy="2075872"/>
            <a:chOff x="8156433" y="4343400"/>
            <a:chExt cx="3425615" cy="207587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6433" y="4343400"/>
              <a:ext cx="3413802" cy="20574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895176" y="6019162"/>
              <a:ext cx="16868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width &lt; 600px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765009" y="4229225"/>
            <a:ext cx="5124213" cy="2057400"/>
            <a:chOff x="2702356" y="4343400"/>
            <a:chExt cx="5124213" cy="20574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02356" y="4343400"/>
              <a:ext cx="5124213" cy="20574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244664" y="6000690"/>
              <a:ext cx="2571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600px ≤ width &lt; 800px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608012" y="6355214"/>
            <a:ext cx="110248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Hint: </a:t>
            </a:r>
            <a:r>
              <a:rPr lang="en-US" sz="1800" dirty="0">
                <a:hlinkClick r:id="rId5"/>
              </a:rPr>
              <a:t>https://css-tricks.com/snippets/css/a-guide-to-flexbox/#flexbox-examples</a:t>
            </a: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7435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FlexBox Order HTML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46212" y="3292293"/>
            <a:ext cx="8991600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"&gt;Header&lt;/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main-article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&gt;Pellentesque habitant…&lt;/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aside-1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"&gt;Aside 1&lt;/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aside-2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"&gt;Aside 2&lt;/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"&gt;Footer&lt;/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01" y="1310609"/>
            <a:ext cx="5334000" cy="15571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601" y="1447800"/>
            <a:ext cx="3536479" cy="1419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7480" y="1524000"/>
            <a:ext cx="2229684" cy="134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49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FlexBox Order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5612" y="1143000"/>
            <a:ext cx="5410200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flex-flow: row wrap;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30px;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flex: 1 100%;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.header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tomato;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61209" y="1143000"/>
            <a:ext cx="5329225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.main-article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background:deepskyblue;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.aside-1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gold;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.aside-2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hotpink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lightgreen;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51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FlexBox Order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5212" y="1187708"/>
            <a:ext cx="9524947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all and (min-width: 800px)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.main-article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flex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3 0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.aside-1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order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.main-article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order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.aside-2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order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3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.footer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order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4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all and (min-width: 600px)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.aside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flex: 1 0;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800" y="2147648"/>
            <a:ext cx="4790023" cy="19232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311" y="4434761"/>
            <a:ext cx="3233822" cy="1948931"/>
          </a:xfrm>
          <a:prstGeom prst="rect">
            <a:avLst/>
          </a:prstGeom>
        </p:spPr>
      </p:pic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561012" y="5528876"/>
            <a:ext cx="2656598" cy="979235"/>
          </a:xfrm>
          <a:prstGeom prst="wedgeRoundRectCallout">
            <a:avLst>
              <a:gd name="adj1" fmla="val -62261"/>
              <a:gd name="adj2" fmla="val -469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flex-basis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(initial main size)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2741612" y="5791200"/>
            <a:ext cx="1761267" cy="642222"/>
          </a:xfrm>
          <a:prstGeom prst="wedgeRoundRectCallout">
            <a:avLst>
              <a:gd name="adj1" fmla="val 46741"/>
              <a:gd name="adj2" fmla="val -9085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flex-grow</a:t>
            </a:r>
          </a:p>
        </p:txBody>
      </p:sp>
    </p:spTree>
    <p:extLst>
      <p:ext uri="{BB962C8B-B14F-4D97-AF65-F5344CB8AC3E}">
        <p14:creationId xmlns:p14="http://schemas.microsoft.com/office/powerpoint/2010/main" val="63242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2" y="5627825"/>
            <a:ext cx="10363200" cy="820600"/>
          </a:xfrm>
        </p:spPr>
        <p:txBody>
          <a:bodyPr/>
          <a:lstStyle/>
          <a:p>
            <a:r>
              <a:rPr lang="en-US" dirty="0"/>
              <a:t>Flexible Images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079" y="1371600"/>
            <a:ext cx="7606665" cy="3866722"/>
          </a:xfrm>
          <a:prstGeom prst="roundRect">
            <a:avLst>
              <a:gd name="adj" fmla="val 1141"/>
            </a:avLst>
          </a:prstGeom>
        </p:spPr>
      </p:pic>
    </p:spTree>
    <p:extLst>
      <p:ext uri="{BB962C8B-B14F-4D97-AF65-F5344CB8AC3E}">
        <p14:creationId xmlns:p14="http://schemas.microsoft.com/office/powerpoint/2010/main" val="37247131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Flexible Images: Use "max-width"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66445" y="1349322"/>
            <a:ext cx="11049000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class="image-container"&gt;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src="Logo-CSS3.jpg" alt="css-logo"&gt;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66445" y="3218446"/>
            <a:ext cx="11049000" cy="28931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.image-container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2px solid black;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max-width: 100%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200" y="2304046"/>
            <a:ext cx="4896331" cy="4003631"/>
          </a:xfrm>
          <a:prstGeom prst="rect">
            <a:avLst/>
          </a:prstGeom>
        </p:spPr>
      </p:pic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4451654" y="4906819"/>
            <a:ext cx="3352800" cy="1069538"/>
          </a:xfrm>
          <a:prstGeom prst="wedgeRoundRectCallout">
            <a:avLst>
              <a:gd name="adj1" fmla="val -64124"/>
              <a:gd name="adj2" fmla="val -337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max-width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overrides the width property</a:t>
            </a:r>
          </a:p>
        </p:txBody>
      </p:sp>
    </p:spTree>
    <p:extLst>
      <p:ext uri="{BB962C8B-B14F-4D97-AF65-F5344CB8AC3E}">
        <p14:creationId xmlns:p14="http://schemas.microsoft.com/office/powerpoint/2010/main" val="88576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132012" y="5475128"/>
            <a:ext cx="7924800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Flexible Fonts</a:t>
            </a:r>
          </a:p>
        </p:txBody>
      </p:sp>
      <p:pic>
        <p:nvPicPr>
          <p:cNvPr id="6146" name="Picture 2" descr="Резултат с изображение за font resiz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162" y="1448659"/>
            <a:ext cx="628650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612" y="990600"/>
            <a:ext cx="2658086" cy="205453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1495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96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96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#web-basics</a:t>
            </a:r>
            <a:endParaRPr lang="en-US" sz="9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789633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ems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rem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for the font size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ems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root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1.4375em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23px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16px</a:t>
            </a:r>
          </a:p>
          <a:p>
            <a:pPr marL="0" indent="0">
              <a:buNone/>
            </a:pP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Flexible Fonts: Use "</a:t>
            </a:r>
            <a:r>
              <a:rPr lang="en-US" noProof="1"/>
              <a:t>em</a:t>
            </a:r>
            <a:r>
              <a:rPr lang="en-US" dirty="0"/>
              <a:t>"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6192" y="3406614"/>
            <a:ext cx="10818420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font-size: 16px;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header {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font-size: 23px;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23 / 16 = 1.4375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6192" y="5203566"/>
            <a:ext cx="10818420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{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font-size: 16px;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header {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font-size: 1.4375em;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Down Arrow 7"/>
          <p:cNvSpPr/>
          <p:nvPr/>
        </p:nvSpPr>
        <p:spPr>
          <a:xfrm>
            <a:off x="5858274" y="4539688"/>
            <a:ext cx="469099" cy="5396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727" y="1276568"/>
            <a:ext cx="2302885" cy="177998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000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50569" y="5334000"/>
            <a:ext cx="7412182" cy="820600"/>
          </a:xfrm>
        </p:spPr>
        <p:txBody>
          <a:bodyPr/>
          <a:lstStyle/>
          <a:p>
            <a:r>
              <a:rPr lang="en-US" dirty="0"/>
              <a:t>Responsive Forms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60" y="685800"/>
            <a:ext cx="4548146" cy="251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254" y="932872"/>
            <a:ext cx="4137209" cy="38385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3360" y="1254383"/>
            <a:ext cx="2634308" cy="50595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4208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the </a:t>
            </a:r>
            <a:br>
              <a:rPr lang="en-US" dirty="0"/>
            </a:br>
            <a:r>
              <a:rPr lang="en-US" dirty="0"/>
              <a:t>HTML file and CSS file</a:t>
            </a:r>
            <a:endParaRPr lang="en-GB" dirty="0"/>
          </a:p>
          <a:p>
            <a:r>
              <a:rPr lang="en-US" dirty="0"/>
              <a:t>Write the missing 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media queries</a:t>
            </a:r>
          </a:p>
          <a:p>
            <a:pPr lvl="1"/>
            <a:r>
              <a:rPr lang="en-US" dirty="0"/>
              <a:t>at 660px</a:t>
            </a:r>
          </a:p>
          <a:p>
            <a:pPr lvl="1"/>
            <a:r>
              <a:rPr lang="en-US" dirty="0"/>
              <a:t>at 800px</a:t>
            </a:r>
          </a:p>
          <a:p>
            <a:endParaRPr lang="en-GB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US" dirty="0"/>
              <a:t>Contact </a:t>
            </a:r>
            <a:r>
              <a:rPr lang="en-US" dirty="0" smtClean="0"/>
              <a:t>Form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936" y="1219199"/>
            <a:ext cx="3346676" cy="18503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935" y="3276599"/>
            <a:ext cx="3346675" cy="31050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0834" y="1219200"/>
            <a:ext cx="2687904" cy="516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447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r>
              <a:rPr lang="en-US" dirty="0"/>
              <a:t>: Contact </a:t>
            </a:r>
            <a:r>
              <a:rPr lang="en-US" dirty="0" smtClean="0"/>
              <a:t>Form (</a:t>
            </a:r>
            <a:r>
              <a:rPr lang="en-US" dirty="0"/>
              <a:t>HTML </a:t>
            </a:r>
            <a:r>
              <a:rPr lang="en-US" dirty="0"/>
              <a:t>+ CSS)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2412" y="1143000"/>
            <a:ext cx="109440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left-contact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"&gt;…&lt;/div&gt;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right-contact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"&gt;…&lt;/div&gt;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&lt;button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button-contact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"&gt;Send&lt;/button&gt;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22412" y="4230231"/>
            <a:ext cx="53196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left-contact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float: left;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width: 50%;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box-sizing: border-box;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246812" y="4230231"/>
            <a:ext cx="53196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right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-contact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float: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right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width: 50%;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box-sizing: border-box;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22412" y="3554807"/>
            <a:ext cx="10944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padding: 10px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20px;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9818977" y="1332369"/>
            <a:ext cx="1600200" cy="1868030"/>
            <a:chOff x="9818977" y="1332369"/>
            <a:chExt cx="1600200" cy="1868030"/>
          </a:xfrm>
        </p:grpSpPr>
        <p:sp>
          <p:nvSpPr>
            <p:cNvPr id="8" name="Rectangle: Rounded Corners 7"/>
            <p:cNvSpPr/>
            <p:nvPr/>
          </p:nvSpPr>
          <p:spPr>
            <a:xfrm>
              <a:off x="9818977" y="1332369"/>
              <a:ext cx="1600200" cy="1868030"/>
            </a:xfrm>
            <a:prstGeom prst="roundRect">
              <a:avLst>
                <a:gd name="adj" fmla="val 327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0042412" y="1524000"/>
              <a:ext cx="1157400" cy="1484768"/>
              <a:chOff x="10042412" y="1542484"/>
              <a:chExt cx="1095600" cy="1447800"/>
            </a:xfrm>
          </p:grpSpPr>
          <p:sp>
            <p:nvSpPr>
              <p:cNvPr id="9" name="Rectangle: Rounded Corners 8"/>
              <p:cNvSpPr/>
              <p:nvPr/>
            </p:nvSpPr>
            <p:spPr>
              <a:xfrm>
                <a:off x="10042412" y="1542484"/>
                <a:ext cx="547800" cy="1447800"/>
              </a:xfrm>
              <a:prstGeom prst="roundRect">
                <a:avLst>
                  <a:gd name="adj" fmla="val 804"/>
                </a:avLst>
              </a:prstGeom>
              <a:ln>
                <a:solidFill>
                  <a:schemeClr val="tx2">
                    <a:lumMod val="25000"/>
                  </a:schemeClr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2" name="Rectangle: Rounded Corners 11"/>
              <p:cNvSpPr/>
              <p:nvPr/>
            </p:nvSpPr>
            <p:spPr>
              <a:xfrm>
                <a:off x="10590212" y="1542484"/>
                <a:ext cx="547800" cy="1447800"/>
              </a:xfrm>
              <a:prstGeom prst="roundRect">
                <a:avLst>
                  <a:gd name="adj" fmla="val 804"/>
                </a:avLst>
              </a:prstGeom>
              <a:ln>
                <a:solidFill>
                  <a:schemeClr val="tx2">
                    <a:lumMod val="25000"/>
                  </a:schemeClr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99162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50884" y="1282005"/>
            <a:ext cx="10487056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all and (max-width: 800px)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max-width: calc(100% - 40px);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Contact Form</a:t>
            </a:r>
            <a:endParaRPr lang="en-GB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850884" y="3200400"/>
            <a:ext cx="10487056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all and (max-width: 660px)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.left-contact, .right-contact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width: 100%;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padding: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294812" y="3429000"/>
            <a:ext cx="1828800" cy="2286000"/>
            <a:chOff x="9294812" y="3429000"/>
            <a:chExt cx="1828800" cy="2286000"/>
          </a:xfrm>
        </p:grpSpPr>
        <p:sp>
          <p:nvSpPr>
            <p:cNvPr id="8" name="Rectangle: Rounded Corners 7"/>
            <p:cNvSpPr/>
            <p:nvPr/>
          </p:nvSpPr>
          <p:spPr>
            <a:xfrm>
              <a:off x="9294812" y="3429000"/>
              <a:ext cx="1828800" cy="2286000"/>
            </a:xfrm>
            <a:prstGeom prst="roundRect">
              <a:avLst>
                <a:gd name="adj" fmla="val 327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9550166" y="3663508"/>
              <a:ext cx="1322744" cy="908491"/>
            </a:xfrm>
            <a:prstGeom prst="roundRect">
              <a:avLst>
                <a:gd name="adj" fmla="val 804"/>
              </a:avLst>
            </a:prstGeom>
            <a:ln>
              <a:solidFill>
                <a:schemeClr val="tx2">
                  <a:lumMod val="2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1" name="Rectangle: Rounded Corners 10"/>
            <p:cNvSpPr/>
            <p:nvPr/>
          </p:nvSpPr>
          <p:spPr>
            <a:xfrm>
              <a:off x="9550166" y="4572000"/>
              <a:ext cx="1322744" cy="908491"/>
            </a:xfrm>
            <a:prstGeom prst="roundRect">
              <a:avLst>
                <a:gd name="adj" fmla="val 804"/>
              </a:avLst>
            </a:prstGeom>
            <a:ln>
              <a:solidFill>
                <a:schemeClr val="tx2">
                  <a:lumMod val="2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064625" y="1151122"/>
            <a:ext cx="2592388" cy="1646760"/>
            <a:chOff x="9028905" y="1151120"/>
            <a:chExt cx="2741613" cy="1515879"/>
          </a:xfrm>
        </p:grpSpPr>
        <p:sp>
          <p:nvSpPr>
            <p:cNvPr id="21" name="Rectangle: Rounded Corners 20"/>
            <p:cNvSpPr/>
            <p:nvPr/>
          </p:nvSpPr>
          <p:spPr>
            <a:xfrm>
              <a:off x="9028905" y="1151120"/>
              <a:ext cx="2741613" cy="1515879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599612" y="1332369"/>
              <a:ext cx="1600200" cy="1182231"/>
              <a:chOff x="9818977" y="1332369"/>
              <a:chExt cx="1600200" cy="1868030"/>
            </a:xfrm>
          </p:grpSpPr>
          <p:sp>
            <p:nvSpPr>
              <p:cNvPr id="17" name="Rectangle: Rounded Corners 16"/>
              <p:cNvSpPr/>
              <p:nvPr/>
            </p:nvSpPr>
            <p:spPr>
              <a:xfrm>
                <a:off x="9818977" y="1332369"/>
                <a:ext cx="1600200" cy="1868030"/>
              </a:xfrm>
              <a:prstGeom prst="roundRect">
                <a:avLst>
                  <a:gd name="adj" fmla="val 327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10042415" y="1524000"/>
                <a:ext cx="1157399" cy="1484768"/>
                <a:chOff x="10042414" y="1542484"/>
                <a:chExt cx="1095599" cy="1447800"/>
              </a:xfrm>
            </p:grpSpPr>
            <p:sp>
              <p:nvSpPr>
                <p:cNvPr id="19" name="Rectangle: Rounded Corners 18"/>
                <p:cNvSpPr/>
                <p:nvPr/>
              </p:nvSpPr>
              <p:spPr>
                <a:xfrm>
                  <a:off x="10042414" y="1542484"/>
                  <a:ext cx="547800" cy="1447800"/>
                </a:xfrm>
                <a:prstGeom prst="roundRect">
                  <a:avLst>
                    <a:gd name="adj" fmla="val 804"/>
                  </a:avLst>
                </a:prstGeom>
                <a:ln>
                  <a:solidFill>
                    <a:schemeClr val="tx2">
                      <a:lumMod val="2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/>
                </a:p>
              </p:txBody>
            </p:sp>
            <p:sp>
              <p:nvSpPr>
                <p:cNvPr id="20" name="Rectangle: Rounded Corners 19"/>
                <p:cNvSpPr/>
                <p:nvPr/>
              </p:nvSpPr>
              <p:spPr>
                <a:xfrm>
                  <a:off x="10590213" y="1542484"/>
                  <a:ext cx="547800" cy="1447800"/>
                </a:xfrm>
                <a:prstGeom prst="roundRect">
                  <a:avLst>
                    <a:gd name="adj" fmla="val 804"/>
                  </a:avLst>
                </a:prstGeom>
                <a:ln>
                  <a:solidFill>
                    <a:schemeClr val="tx2">
                      <a:lumMod val="2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4917899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Contact </a:t>
            </a:r>
            <a:r>
              <a:rPr lang="en-US" dirty="0" smtClean="0"/>
              <a:t>Form (2)</a:t>
            </a:r>
            <a:endParaRPr lang="en-GB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08012" y="1416308"/>
            <a:ext cx="99060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 (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max-width: 660px) { /*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.right-contact input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width: calc(100% - 70px);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textarea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width: calc(100% - 100px);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.button-contact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width: calc(100% - 35px);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666" y="1238319"/>
            <a:ext cx="3557546" cy="19669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666" y="3366236"/>
            <a:ext cx="3352800" cy="31107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7993" y="1906031"/>
            <a:ext cx="1875219" cy="36016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23907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012" y="4255653"/>
            <a:ext cx="6096000" cy="820600"/>
          </a:xfrm>
        </p:spPr>
        <p:txBody>
          <a:bodyPr/>
          <a:lstStyle/>
          <a:p>
            <a:r>
              <a:rPr lang="en-US" dirty="0"/>
              <a:t>Flexible Tables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12" y="1524000"/>
            <a:ext cx="10384030" cy="15146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012" y="2627744"/>
            <a:ext cx="3298137" cy="35915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22976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You are given </a:t>
            </a:r>
            <a:br>
              <a:rPr lang="en-US" sz="3600" dirty="0"/>
            </a:br>
            <a:r>
              <a:rPr lang="en-US" sz="3600" dirty="0"/>
              <a:t>the HTML file:</a:t>
            </a:r>
          </a:p>
          <a:p>
            <a:pPr>
              <a:spcBef>
                <a:spcPts val="2400"/>
              </a:spcBef>
            </a:pPr>
            <a:r>
              <a:rPr lang="en-US" sz="3600" dirty="0"/>
              <a:t>Make the HTML table responsive</a:t>
            </a:r>
            <a:br>
              <a:rPr lang="en-US" sz="3600" dirty="0"/>
            </a:br>
            <a:r>
              <a:rPr lang="en-US" sz="3600" dirty="0"/>
              <a:t>like at the screenshot on the right</a:t>
            </a:r>
          </a:p>
          <a:p>
            <a:pPr lvl="1">
              <a:spcBef>
                <a:spcPts val="2400"/>
              </a:spcBef>
            </a:pPr>
            <a:r>
              <a:rPr lang="en-US" sz="3400" dirty="0"/>
              <a:t>Add media query at </a:t>
            </a:r>
            <a:r>
              <a:rPr lang="en-US" sz="34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max-width: 600px</a:t>
            </a:r>
            <a:endParaRPr lang="en-US" sz="3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Bank Credit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612" y="1218222"/>
            <a:ext cx="8196120" cy="11235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284" y="2594457"/>
            <a:ext cx="3557448" cy="365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703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Bank Credit </a:t>
            </a:r>
            <a:r>
              <a:rPr lang="en-US" dirty="0" smtClean="0"/>
              <a:t>(HTML)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5239" y="1031969"/>
            <a:ext cx="10058347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&lt;!--TODO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Create Table--&gt;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&lt;th&gt;Payment&lt;/th&gt;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&lt;th&gt;Issue Date&lt;/th&gt;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&lt;th&gt;Amount&lt;/th&gt;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&lt;th&gt;Period&lt;/th&gt;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&lt;/tr&gt;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&lt;tbody&gt;&lt;tr&gt;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data-label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Payment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"&gt;Payment #1&lt;/td&gt;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&lt;td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data-label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Issue Date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"&gt;02/01/2015&lt;/td&gt;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&lt;td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data-label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Amount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"&gt;$2,311&lt;/td&gt;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&lt;td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data-label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Period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"&gt;01/01/2015 - 01/31/2015&lt;/td&gt;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&lt;/tr&gt;&lt;/tbody&gt;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391" y="1086325"/>
            <a:ext cx="6170441" cy="8458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7612" y="1954590"/>
            <a:ext cx="3015235" cy="309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1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Bank Credit </a:t>
            </a:r>
            <a:r>
              <a:rPr lang="en-US" dirty="0" smtClean="0"/>
              <a:t>(CSS)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2165" y="1526262"/>
            <a:ext cx="5353098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Arial, serif;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#ccc;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100%;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border-collapse: collapse;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border-spacing: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08613" y="1526262"/>
            <a:ext cx="5257799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tr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2px solid #ccc;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#fff8b7;}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th, table td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th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text-transform:uppercase;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letter-spacing: 1px;}</a:t>
            </a:r>
          </a:p>
        </p:txBody>
      </p:sp>
    </p:spTree>
    <p:extLst>
      <p:ext uri="{BB962C8B-B14F-4D97-AF65-F5344CB8AC3E}">
        <p14:creationId xmlns:p14="http://schemas.microsoft.com/office/powerpoint/2010/main" val="166794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4918361"/>
            <a:ext cx="92964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Responsive Design</a:t>
            </a:r>
          </a:p>
        </p:txBody>
      </p:sp>
      <p:sp>
        <p:nvSpPr>
          <p:cNvPr id="5" name="Subtitle 2"/>
          <p:cNvSpPr>
            <a:spLocks noGrp="1"/>
          </p:cNvSpPr>
          <p:nvPr>
            <p:ph type="body" idx="1"/>
          </p:nvPr>
        </p:nvSpPr>
        <p:spPr>
          <a:xfrm>
            <a:off x="1446212" y="5657385"/>
            <a:ext cx="9296400" cy="692873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7" name="Picture 2" descr="Свързано изображени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544" y="835308"/>
            <a:ext cx="6945736" cy="392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Bank Credit </a:t>
            </a:r>
            <a:r>
              <a:rPr lang="en-US" dirty="0" smtClean="0"/>
              <a:t>(CSS) (2)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43564" y="1027613"/>
            <a:ext cx="6893848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screen and (max-width:600px)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border: 0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thead tr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absolute;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top: -9999px;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left: -9999px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tr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border-bottom: 2px solid #ddd;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#fff5e7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td::before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content: 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attr(data-label)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left;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313612" y="1027613"/>
            <a:ext cx="4531377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text-transform: uppercase;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td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right;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13px;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border-bottom: 2px  solid #ccc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td:last-child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border-bottom: 0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33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5656400"/>
            <a:ext cx="10363200" cy="820600"/>
          </a:xfrm>
        </p:spPr>
        <p:txBody>
          <a:bodyPr/>
          <a:lstStyle/>
          <a:p>
            <a:r>
              <a:rPr lang="en-US" dirty="0"/>
              <a:t>Responsive Navigation Menu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1" y="703298"/>
            <a:ext cx="5156295" cy="38317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37" y="685800"/>
            <a:ext cx="2641683" cy="46244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4652" y="703298"/>
            <a:ext cx="762000" cy="4929445"/>
          </a:xfrm>
          <a:prstGeom prst="rect">
            <a:avLst/>
          </a:prstGeom>
        </p:spPr>
      </p:pic>
      <p:sp>
        <p:nvSpPr>
          <p:cNvPr id="3" name="Arrow: Bent 2"/>
          <p:cNvSpPr/>
          <p:nvPr/>
        </p:nvSpPr>
        <p:spPr>
          <a:xfrm flipV="1">
            <a:off x="5762635" y="4608072"/>
            <a:ext cx="685800" cy="6096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9" name="Arrow: Bent 8"/>
          <p:cNvSpPr/>
          <p:nvPr/>
        </p:nvSpPr>
        <p:spPr>
          <a:xfrm flipV="1">
            <a:off x="8775584" y="5123000"/>
            <a:ext cx="685800" cy="49876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91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HR Company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53" y="1214567"/>
            <a:ext cx="5486400" cy="40770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012" y="1214567"/>
            <a:ext cx="2819400" cy="49355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5253" y="1214567"/>
            <a:ext cx="786959" cy="509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567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HR Company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27012" y="1013436"/>
            <a:ext cx="7103312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all and (max-width: 880px)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.business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display:block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.learn-more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25px;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.business article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{text-align:center;}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max-width:100%;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font-size: 1.4em;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.top-list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5455" y="1013436"/>
            <a:ext cx="4321913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#menu-icon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li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100%;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li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#f6f6f6;}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nav:hover ul.top-list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961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ViewPort</a:t>
            </a:r>
            <a:r>
              <a:rPr lang="en-US" dirty="0"/>
              <a:t>: Very Important for Mobile Sites</a:t>
            </a:r>
            <a:r>
              <a:rPr lang="bg-BG" dirty="0"/>
              <a:t>!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70" y="1912016"/>
            <a:ext cx="2639414" cy="3839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026" y="1196340"/>
            <a:ext cx="1610995" cy="5280660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960812" y="3185485"/>
            <a:ext cx="5319600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name="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viewport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content="width=device-width, initial-scale=1.0"&gt;</a:t>
            </a:r>
          </a:p>
        </p:txBody>
      </p:sp>
      <p:sp>
        <p:nvSpPr>
          <p:cNvPr id="8" name="Arrow: Right 7"/>
          <p:cNvSpPr/>
          <p:nvPr/>
        </p:nvSpPr>
        <p:spPr>
          <a:xfrm>
            <a:off x="3369684" y="3641316"/>
            <a:ext cx="471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Arrow: Right 8"/>
          <p:cNvSpPr/>
          <p:nvPr/>
        </p:nvSpPr>
        <p:spPr>
          <a:xfrm>
            <a:off x="9423910" y="3641316"/>
            <a:ext cx="471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50105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Media queries </a:t>
            </a:r>
            <a:r>
              <a:rPr lang="en-GB" dirty="0"/>
              <a:t>allow different CSS for</a:t>
            </a:r>
            <a:br>
              <a:rPr lang="en-GB" dirty="0"/>
            </a:br>
            <a:r>
              <a:rPr lang="en-GB" dirty="0"/>
              <a:t>different screen sizes</a:t>
            </a:r>
          </a:p>
          <a:p>
            <a:endParaRPr lang="en-GB" dirty="0"/>
          </a:p>
          <a:p>
            <a:endParaRPr lang="en-GB" dirty="0"/>
          </a:p>
          <a:p>
            <a:pPr>
              <a:spcBef>
                <a:spcPts val="1800"/>
              </a:spcBef>
            </a:pP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Flexbox</a:t>
            </a:r>
            <a:r>
              <a:rPr lang="en-GB" dirty="0"/>
              <a:t> is very powerful!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1499597"/>
            <a:ext cx="3114316" cy="231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54383" y="2425005"/>
            <a:ext cx="7726029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screen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and (max-width: 640px)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.box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display: block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54382" y="4648200"/>
            <a:ext cx="7726030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.flex-container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flex-wrap: wrap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7876" y="4567522"/>
            <a:ext cx="2159894" cy="185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Responsive Design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https://softuni.bg/courses/web-fundamentals-html5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65744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415" y="3276600"/>
            <a:ext cx="6302818" cy="2205208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99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3"/>
              </a:rPr>
              <a:t>softuni.bg</a:t>
            </a:r>
            <a:endParaRPr lang="en-US" dirty="0">
              <a:solidFill>
                <a:prstClr val="white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Foundation</a:t>
            </a:r>
            <a:endParaRPr lang="bg-BG" dirty="0"/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hlinkClick r:id="rId4"/>
              </a:rPr>
              <a:t>softuni.org</a:t>
            </a: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5"/>
              </a:rPr>
              <a:t>facebook.com/</a:t>
            </a:r>
            <a:r>
              <a:rPr lang="en-US" noProof="1">
                <a:solidFill>
                  <a:prstClr val="white"/>
                </a:solidFill>
                <a:hlinkClick r:id="rId5"/>
              </a:rPr>
              <a:t>SoftwareUniversity</a:t>
            </a:r>
            <a:endParaRPr lang="en-US" sz="2800" noProof="1">
              <a:solidFill>
                <a:schemeClr val="tx2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6"/>
              </a:rPr>
              <a:t>softuni.bg/forum</a:t>
            </a:r>
            <a:endParaRPr lang="en-US" dirty="0">
              <a:solidFill>
                <a:prstClr val="white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165" y="82833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4948" y="4311575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  <p:pic>
        <p:nvPicPr>
          <p:cNvPr id="14" name="Picture 13" descr="http://softuni.org" title="Software University Foundation">
            <a:hlinkClick r:id="rId13" tooltip="Software University Founda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984665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5422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Mobile First Design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612" y="1295400"/>
            <a:ext cx="8955246" cy="5039080"/>
          </a:xfrm>
          <a:prstGeom prst="roundRect">
            <a:avLst>
              <a:gd name="adj" fmla="val 828"/>
            </a:avLst>
          </a:prstGeom>
        </p:spPr>
      </p:pic>
    </p:spTree>
    <p:extLst>
      <p:ext uri="{BB962C8B-B14F-4D97-AF65-F5344CB8AC3E}">
        <p14:creationId xmlns:p14="http://schemas.microsoft.com/office/powerpoint/2010/main" val="2470794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Desktop First Design</a:t>
            </a:r>
          </a:p>
        </p:txBody>
      </p:sp>
      <p:pic>
        <p:nvPicPr>
          <p:cNvPr id="4098" name="Picture 2" descr="Резултат с изображение за desktop first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1447800"/>
            <a:ext cx="10538655" cy="4740094"/>
          </a:xfrm>
          <a:prstGeom prst="roundRect">
            <a:avLst>
              <a:gd name="adj" fmla="val 828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827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5562600"/>
            <a:ext cx="7924800" cy="820600"/>
          </a:xfrm>
        </p:spPr>
        <p:txBody>
          <a:bodyPr/>
          <a:lstStyle/>
          <a:p>
            <a:r>
              <a:rPr lang="en-US" dirty="0"/>
              <a:t>Media Queries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487" y="1143000"/>
            <a:ext cx="7573850" cy="3962980"/>
          </a:xfrm>
          <a:prstGeom prst="roundRect">
            <a:avLst>
              <a:gd name="adj" fmla="val 1284"/>
            </a:avLst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  <a:scene3d>
            <a:camera prst="isometricOffAxis1Right">
              <a:rot lat="21464824" lon="20603913" rev="1847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15192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Queries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34135" y="1297709"/>
            <a:ext cx="4774477" cy="42473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7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.box </a:t>
            </a: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</a:t>
            </a: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inline-block</a:t>
            </a: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#ff882e;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2.5em;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width: 245px;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245px;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5719138" y="1295400"/>
            <a:ext cx="5809672" cy="184564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"&gt;Box 1&lt;/div&gt;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"&gt;Box 2&lt;/div&gt;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"&gt;Box 3&lt;/div&gt;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"&gt;Box 4&lt;/div&gt;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846" y="3676073"/>
            <a:ext cx="7272964" cy="263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1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Queries: Width &lt; 1024px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34136" y="1182256"/>
            <a:ext cx="10894674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screen and (max-width: 1024px)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.box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#143cff;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334" y="3657600"/>
            <a:ext cx="7036278" cy="275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9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oftUni Color Them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F6C781"/>
    </a:hlink>
    <a:folHlink>
      <a:srgbClr val="F2AC4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8000</TotalTime>
  <Words>2556</Words>
  <Application>Microsoft Office PowerPoint</Application>
  <PresentationFormat>Custom</PresentationFormat>
  <Paragraphs>520</Paragraphs>
  <Slides>48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Consolas</vt:lpstr>
      <vt:lpstr>Wingdings</vt:lpstr>
      <vt:lpstr>Wingdings 2</vt:lpstr>
      <vt:lpstr>SoftUni 16x9</vt:lpstr>
      <vt:lpstr>Responsive Design</vt:lpstr>
      <vt:lpstr>Table of Contents</vt:lpstr>
      <vt:lpstr>Have a Question?</vt:lpstr>
      <vt:lpstr>Responsive Design</vt:lpstr>
      <vt:lpstr>Mobile First Design</vt:lpstr>
      <vt:lpstr>Desktop First Design</vt:lpstr>
      <vt:lpstr>Media Queries</vt:lpstr>
      <vt:lpstr>Media Queries</vt:lpstr>
      <vt:lpstr>Media Queries: Width &lt; 1024px</vt:lpstr>
      <vt:lpstr>Media Queries: Width &lt; 960px</vt:lpstr>
      <vt:lpstr>Media Queries: Width &lt; 480px</vt:lpstr>
      <vt:lpstr>Typical Resolutions to Consider</vt:lpstr>
      <vt:lpstr>Flexbox: Flexible Layout in CSS</vt:lpstr>
      <vt:lpstr>Flex Container Properties: Flex</vt:lpstr>
      <vt:lpstr>Flex Container Properties: Inline Flex</vt:lpstr>
      <vt:lpstr>Flex Container Properties: Flex Direction</vt:lpstr>
      <vt:lpstr>Flex Container Properties: Flex Wrap</vt:lpstr>
      <vt:lpstr>Flex Container Properties: Justify Content</vt:lpstr>
      <vt:lpstr>Flex Container Properties: Align Items</vt:lpstr>
      <vt:lpstr>Children Flexbox Properties: Order</vt:lpstr>
      <vt:lpstr>Children Properties: Grow and Shrink</vt:lpstr>
      <vt:lpstr>Children Properties: Grow and Shrink</vt:lpstr>
      <vt:lpstr>Problem: FlexBox Order</vt:lpstr>
      <vt:lpstr>Solution: FlexBox Order HTML</vt:lpstr>
      <vt:lpstr>Solution: FlexBox Order CSS</vt:lpstr>
      <vt:lpstr>Solution: FlexBox Order</vt:lpstr>
      <vt:lpstr>Flexible Images</vt:lpstr>
      <vt:lpstr>Flexible Images: Use "max-width"</vt:lpstr>
      <vt:lpstr>PowerPoint Presentation</vt:lpstr>
      <vt:lpstr>Flexible Fonts: Use "em"</vt:lpstr>
      <vt:lpstr>Responsive Forms</vt:lpstr>
      <vt:lpstr>Problem: Contact Form</vt:lpstr>
      <vt:lpstr>Solution: Contact Form (HTML + CSS)</vt:lpstr>
      <vt:lpstr>Solution: Contact Form</vt:lpstr>
      <vt:lpstr>Solution: Contact Form (2)</vt:lpstr>
      <vt:lpstr>Flexible Tables</vt:lpstr>
      <vt:lpstr>Problem: Bank Credit</vt:lpstr>
      <vt:lpstr>Solution: Bank Credit (HTML)</vt:lpstr>
      <vt:lpstr>Solution: Bank Credit (CSS)</vt:lpstr>
      <vt:lpstr>Solution: Bank Credit (CSS) (2)</vt:lpstr>
      <vt:lpstr>Responsive Navigation Menu</vt:lpstr>
      <vt:lpstr>Problem: HR Company</vt:lpstr>
      <vt:lpstr>Solution: HR Company</vt:lpstr>
      <vt:lpstr>ViewPort: Very Important for Mobile Sites!</vt:lpstr>
      <vt:lpstr>Summary</vt:lpstr>
      <vt:lpstr>Responsive Design</vt:lpstr>
      <vt:lpstr>License</vt:lpstr>
      <vt:lpstr>Free Trainings @ Software University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Responsive Design</dc:title>
  <dc:subject>Software Development Course</dc:subject>
  <dc:creator>Software University Foundation</dc:creator>
  <cp:keywords>SoftUni, Software University, programming, software development, software engineering, course</cp:keywords>
  <dc:description>Software University Foundation - http://softuni.org</dc:description>
  <cp:lastModifiedBy>Kristiyan Pamidov</cp:lastModifiedBy>
  <cp:revision>577</cp:revision>
  <dcterms:created xsi:type="dcterms:W3CDTF">2014-01-02T17:00:34Z</dcterms:created>
  <dcterms:modified xsi:type="dcterms:W3CDTF">2017-06-17T12:13:21Z</dcterms:modified>
  <cp:category>HTML, CSS, Web Basics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